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9" r:id="rId3"/>
    <p:sldId id="260" r:id="rId4"/>
    <p:sldId id="261" r:id="rId5"/>
    <p:sldId id="257" r:id="rId6"/>
    <p:sldId id="273" r:id="rId7"/>
    <p:sldId id="274" r:id="rId8"/>
    <p:sldId id="258" r:id="rId9"/>
    <p:sldId id="264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fati\Desktop\Anaconda%20Spyder%20Kodlar\Feature%20Selection\G&#246;rseller\Accurac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fati\Desktop\Anaconda%20Spyder%20Kodlar\Feature%20Selection\G&#246;rseller\Accurac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fati\Desktop\Anaconda%20Spyder%20Kodlar\Feature%20Selection\G&#246;rseller\Accurac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1.Sonuçlar (0.2)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Sayfa1!$A$2</c:f>
              <c:strCache>
                <c:ptCount val="1"/>
                <c:pt idx="0">
                  <c:v>KNN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Sayfa1!$B$1:$E$1</c:f>
              <c:strCache>
                <c:ptCount val="4"/>
                <c:pt idx="0">
                  <c:v>İşlemsiz Accuracy</c:v>
                </c:pt>
                <c:pt idx="1">
                  <c:v>Matlab Accuracy</c:v>
                </c:pt>
                <c:pt idx="2">
                  <c:v>Select Best Feature Accuracy</c:v>
                </c:pt>
                <c:pt idx="3">
                  <c:v>Simulated Annealing Accuracy</c:v>
                </c:pt>
              </c:strCache>
            </c:strRef>
          </c:cat>
          <c:val>
            <c:numRef>
              <c:f>Sayfa1!$B$2:$E$2</c:f>
              <c:numCache>
                <c:formatCode>General</c:formatCode>
                <c:ptCount val="4"/>
                <c:pt idx="0">
                  <c:v>0.85350000000000004</c:v>
                </c:pt>
                <c:pt idx="1">
                  <c:v>0.84830000000000005</c:v>
                </c:pt>
                <c:pt idx="2">
                  <c:v>0.85350000000000004</c:v>
                </c:pt>
                <c:pt idx="3">
                  <c:v>0.78469999999999995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6B-4844-BF45-1803AA3326A8}"/>
            </c:ext>
          </c:extLst>
        </c:ser>
        <c:ser>
          <c:idx val="1"/>
          <c:order val="1"/>
          <c:tx>
            <c:strRef>
              <c:f>Sayfa1!$A$3</c:f>
              <c:strCache>
                <c:ptCount val="1"/>
                <c:pt idx="0">
                  <c:v>SVM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Sayfa1!$B$1:$E$1</c:f>
              <c:strCache>
                <c:ptCount val="4"/>
                <c:pt idx="0">
                  <c:v>İşlemsiz Accuracy</c:v>
                </c:pt>
                <c:pt idx="1">
                  <c:v>Matlab Accuracy</c:v>
                </c:pt>
                <c:pt idx="2">
                  <c:v>Select Best Feature Accuracy</c:v>
                </c:pt>
                <c:pt idx="3">
                  <c:v>Simulated Annealing Accuracy</c:v>
                </c:pt>
              </c:strCache>
            </c:strRef>
          </c:cat>
          <c:val>
            <c:numRef>
              <c:f>Sayfa1!$B$3:$E$3</c:f>
              <c:numCache>
                <c:formatCode>General</c:formatCode>
                <c:ptCount val="4"/>
                <c:pt idx="0">
                  <c:v>0.62660000000000005</c:v>
                </c:pt>
                <c:pt idx="1">
                  <c:v>0.3664</c:v>
                </c:pt>
                <c:pt idx="2">
                  <c:v>0.63260000000000005</c:v>
                </c:pt>
                <c:pt idx="3">
                  <c:v>0.59650000000000003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6B-4844-BF45-1803AA3326A8}"/>
            </c:ext>
          </c:extLst>
        </c:ser>
        <c:ser>
          <c:idx val="2"/>
          <c:order val="2"/>
          <c:tx>
            <c:strRef>
              <c:f>Sayfa1!$A$4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Sayfa1!$B$1:$E$1</c:f>
              <c:strCache>
                <c:ptCount val="4"/>
                <c:pt idx="0">
                  <c:v>İşlemsiz Accuracy</c:v>
                </c:pt>
                <c:pt idx="1">
                  <c:v>Matlab Accuracy</c:v>
                </c:pt>
                <c:pt idx="2">
                  <c:v>Select Best Feature Accuracy</c:v>
                </c:pt>
                <c:pt idx="3">
                  <c:v>Simulated Annealing Accuracy</c:v>
                </c:pt>
              </c:strCache>
            </c:strRef>
          </c:cat>
          <c:val>
            <c:numRef>
              <c:f>Sayfa1!$B$4:$E$4</c:f>
              <c:numCache>
                <c:formatCode>General</c:formatCode>
                <c:ptCount val="4"/>
                <c:pt idx="0">
                  <c:v>0.78900000000000003</c:v>
                </c:pt>
                <c:pt idx="1">
                  <c:v>0.76919999999999999</c:v>
                </c:pt>
                <c:pt idx="2">
                  <c:v>0.77910000000000001</c:v>
                </c:pt>
                <c:pt idx="3">
                  <c:v>0.75260000000000005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6B-4844-BF45-1803AA3326A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12082432"/>
        <c:axId val="1112083264"/>
      </c:barChart>
      <c:catAx>
        <c:axId val="111208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12083264"/>
        <c:crosses val="autoZero"/>
        <c:auto val="1"/>
        <c:lblAlgn val="ctr"/>
        <c:lblOffset val="100"/>
        <c:noMultiLvlLbl val="0"/>
      </c:catAx>
      <c:valAx>
        <c:axId val="1112083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1208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2.Sonuçlar(0.2)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Sayfa1!$A$8</c:f>
              <c:strCache>
                <c:ptCount val="1"/>
                <c:pt idx="0">
                  <c:v>KNN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Sayfa1!$B$7:$E$7</c:f>
              <c:strCache>
                <c:ptCount val="4"/>
                <c:pt idx="0">
                  <c:v>İşlemsiz Accuracy</c:v>
                </c:pt>
                <c:pt idx="1">
                  <c:v>Matlab Accuracy</c:v>
                </c:pt>
                <c:pt idx="2">
                  <c:v>Select Best Feature Accuracy</c:v>
                </c:pt>
                <c:pt idx="3">
                  <c:v>Simulated Annealing Accuracy</c:v>
                </c:pt>
              </c:strCache>
            </c:strRef>
          </c:cat>
          <c:val>
            <c:numRef>
              <c:f>Sayfa1!$B$8:$E$8</c:f>
              <c:numCache>
                <c:formatCode>General</c:formatCode>
                <c:ptCount val="4"/>
                <c:pt idx="0">
                  <c:v>0.85350000000000004</c:v>
                </c:pt>
                <c:pt idx="1">
                  <c:v>0.84850000000000003</c:v>
                </c:pt>
                <c:pt idx="2">
                  <c:v>0.85350000000000004</c:v>
                </c:pt>
                <c:pt idx="3">
                  <c:v>0.78400000000000003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10-48E5-B456-40BBD17B06C3}"/>
            </c:ext>
          </c:extLst>
        </c:ser>
        <c:ser>
          <c:idx val="1"/>
          <c:order val="1"/>
          <c:tx>
            <c:strRef>
              <c:f>Sayfa1!$A$9</c:f>
              <c:strCache>
                <c:ptCount val="1"/>
                <c:pt idx="0">
                  <c:v>SVM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Sayfa1!$B$7:$E$7</c:f>
              <c:strCache>
                <c:ptCount val="4"/>
                <c:pt idx="0">
                  <c:v>İşlemsiz Accuracy</c:v>
                </c:pt>
                <c:pt idx="1">
                  <c:v>Matlab Accuracy</c:v>
                </c:pt>
                <c:pt idx="2">
                  <c:v>Select Best Feature Accuracy</c:v>
                </c:pt>
                <c:pt idx="3">
                  <c:v>Simulated Annealing Accuracy</c:v>
                </c:pt>
              </c:strCache>
            </c:strRef>
          </c:cat>
          <c:val>
            <c:numRef>
              <c:f>Sayfa1!$B$9:$E$9</c:f>
              <c:numCache>
                <c:formatCode>General</c:formatCode>
                <c:ptCount val="4"/>
                <c:pt idx="0">
                  <c:v>0.62660000000000005</c:v>
                </c:pt>
                <c:pt idx="1">
                  <c:v>0.3664</c:v>
                </c:pt>
                <c:pt idx="2">
                  <c:v>0.63260000000000005</c:v>
                </c:pt>
                <c:pt idx="3">
                  <c:v>0.62070000000000003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10-48E5-B456-40BBD17B06C3}"/>
            </c:ext>
          </c:extLst>
        </c:ser>
        <c:ser>
          <c:idx val="2"/>
          <c:order val="2"/>
          <c:tx>
            <c:strRef>
              <c:f>Sayfa1!$A$10</c:f>
              <c:strCache>
                <c:ptCount val="1"/>
                <c:pt idx="0">
                  <c:v>DT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Sayfa1!$B$7:$E$7</c:f>
              <c:strCache>
                <c:ptCount val="4"/>
                <c:pt idx="0">
                  <c:v>İşlemsiz Accuracy</c:v>
                </c:pt>
                <c:pt idx="1">
                  <c:v>Matlab Accuracy</c:v>
                </c:pt>
                <c:pt idx="2">
                  <c:v>Select Best Feature Accuracy</c:v>
                </c:pt>
                <c:pt idx="3">
                  <c:v>Simulated Annealing Accuracy</c:v>
                </c:pt>
              </c:strCache>
            </c:strRef>
          </c:cat>
          <c:val>
            <c:numRef>
              <c:f>Sayfa1!$B$10:$E$10</c:f>
              <c:numCache>
                <c:formatCode>General</c:formatCode>
                <c:ptCount val="4"/>
                <c:pt idx="0">
                  <c:v>0.7923</c:v>
                </c:pt>
                <c:pt idx="1">
                  <c:v>0.79600000000000004</c:v>
                </c:pt>
                <c:pt idx="2">
                  <c:v>0.78269999999999995</c:v>
                </c:pt>
                <c:pt idx="3">
                  <c:v>0.79600000000000004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10-48E5-B456-40BBD17B06C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30710816"/>
        <c:axId val="1030710400"/>
      </c:barChart>
      <c:catAx>
        <c:axId val="103071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30710400"/>
        <c:crosses val="autoZero"/>
        <c:auto val="1"/>
        <c:lblAlgn val="ctr"/>
        <c:lblOffset val="100"/>
        <c:noMultiLvlLbl val="0"/>
      </c:catAx>
      <c:valAx>
        <c:axId val="1030710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0307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sz="1400" b="1" i="0" u="none" strike="noStrike" baseline="0">
                <a:effectLst/>
              </a:rPr>
              <a:t>3. Sonuçlar(0,3)</a:t>
            </a:r>
            <a:r>
              <a:rPr lang="tr-TR" sz="1400" b="0" i="0" u="none" strike="noStrike" baseline="0"/>
              <a:t> </a:t>
            </a:r>
            <a:endParaRPr lang="tr-T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Sayfa1!$A$14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Sayfa1!$B$13:$E$13</c:f>
              <c:strCache>
                <c:ptCount val="4"/>
                <c:pt idx="0">
                  <c:v>İşlemsiz Accuracy</c:v>
                </c:pt>
                <c:pt idx="1">
                  <c:v>Matlab Accuracy</c:v>
                </c:pt>
                <c:pt idx="2">
                  <c:v>Select Best Feature Accuracy</c:v>
                </c:pt>
                <c:pt idx="3">
                  <c:v>Simulated Annealing Accuracy</c:v>
                </c:pt>
              </c:strCache>
            </c:strRef>
          </c:cat>
          <c:val>
            <c:numRef>
              <c:f>Sayfa1!$B$14:$E$14</c:f>
              <c:numCache>
                <c:formatCode>General</c:formatCode>
                <c:ptCount val="4"/>
                <c:pt idx="0">
                  <c:v>0.83789999999999998</c:v>
                </c:pt>
                <c:pt idx="1">
                  <c:v>0.84809999999999997</c:v>
                </c:pt>
                <c:pt idx="2">
                  <c:v>0.83789999999999998</c:v>
                </c:pt>
                <c:pt idx="3">
                  <c:v>0.74050000000000005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3C-46E0-89CD-8547F3EA929B}"/>
            </c:ext>
          </c:extLst>
        </c:ser>
        <c:ser>
          <c:idx val="1"/>
          <c:order val="1"/>
          <c:tx>
            <c:strRef>
              <c:f>Sayfa1!$A$15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Sayfa1!$B$13:$E$13</c:f>
              <c:strCache>
                <c:ptCount val="4"/>
                <c:pt idx="0">
                  <c:v>İşlemsiz Accuracy</c:v>
                </c:pt>
                <c:pt idx="1">
                  <c:v>Matlab Accuracy</c:v>
                </c:pt>
                <c:pt idx="2">
                  <c:v>Select Best Feature Accuracy</c:v>
                </c:pt>
                <c:pt idx="3">
                  <c:v>Simulated Annealing Accuracy</c:v>
                </c:pt>
              </c:strCache>
            </c:strRef>
          </c:cat>
          <c:val>
            <c:numRef>
              <c:f>Sayfa1!$B$15:$E$15</c:f>
              <c:numCache>
                <c:formatCode>General</c:formatCode>
                <c:ptCount val="4"/>
                <c:pt idx="0">
                  <c:v>0.62560000000000004</c:v>
                </c:pt>
                <c:pt idx="1">
                  <c:v>0.3664</c:v>
                </c:pt>
                <c:pt idx="2">
                  <c:v>0.62909999999999999</c:v>
                </c:pt>
                <c:pt idx="3">
                  <c:v>0.60440000000000005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3C-46E0-89CD-8547F3EA929B}"/>
            </c:ext>
          </c:extLst>
        </c:ser>
        <c:ser>
          <c:idx val="2"/>
          <c:order val="2"/>
          <c:tx>
            <c:strRef>
              <c:f>Sayfa1!$A$16</c:f>
              <c:strCache>
                <c:ptCount val="1"/>
                <c:pt idx="0">
                  <c:v>DT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Sayfa1!$B$13:$E$13</c:f>
              <c:strCache>
                <c:ptCount val="4"/>
                <c:pt idx="0">
                  <c:v>İşlemsiz Accuracy</c:v>
                </c:pt>
                <c:pt idx="1">
                  <c:v>Matlab Accuracy</c:v>
                </c:pt>
                <c:pt idx="2">
                  <c:v>Select Best Feature Accuracy</c:v>
                </c:pt>
                <c:pt idx="3">
                  <c:v>Simulated Annealing Accuracy</c:v>
                </c:pt>
              </c:strCache>
            </c:strRef>
          </c:cat>
          <c:val>
            <c:numRef>
              <c:f>Sayfa1!$B$16:$E$16</c:f>
              <c:numCache>
                <c:formatCode>General</c:formatCode>
                <c:ptCount val="4"/>
                <c:pt idx="0">
                  <c:v>0.77659999999999996</c:v>
                </c:pt>
                <c:pt idx="1">
                  <c:v>0.79139999999999999</c:v>
                </c:pt>
                <c:pt idx="2">
                  <c:v>0.77569999999999995</c:v>
                </c:pt>
                <c:pt idx="3">
                  <c:v>0.64439999999999997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3C-46E0-89CD-8547F3EA92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3049984"/>
        <c:axId val="1123047488"/>
      </c:barChart>
      <c:catAx>
        <c:axId val="112304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23047488"/>
        <c:crosses val="autoZero"/>
        <c:auto val="1"/>
        <c:lblAlgn val="ctr"/>
        <c:lblOffset val="100"/>
        <c:noMultiLvlLbl val="0"/>
      </c:catAx>
      <c:valAx>
        <c:axId val="1123047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12304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843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08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262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634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260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106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860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342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394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409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515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6F6D6-40E3-45F4-8FFD-0535DBFB3AA6}" type="datetimeFigureOut">
              <a:rPr lang="tr-TR" smtClean="0"/>
              <a:t>8.01.2023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E7F51-C15A-4B1B-8D9E-996D01A81F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9082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F43E75-8CAD-F636-14C5-DE226A686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Ağaç Sınıflandırma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C070C61-ECDB-D9D4-055A-9A7C494C98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8929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31B011-1421-55F3-18E0-450FB00E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SVM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B278D2B9-A331-DC3B-E010-7C06BABD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tr-TR" dirty="0"/>
          </a:p>
          <a:p>
            <a:r>
              <a:rPr lang="da-DK" dirty="0"/>
              <a:t>kernel='poly'=61.5</a:t>
            </a:r>
            <a:endParaRPr lang="tr-TR" dirty="0"/>
          </a:p>
          <a:p>
            <a:r>
              <a:rPr lang="da-DK" dirty="0"/>
              <a:t>kernel='rbf'=62.56</a:t>
            </a:r>
            <a:endParaRPr lang="tr-TR" dirty="0"/>
          </a:p>
          <a:p>
            <a:endParaRPr lang="tr-TR" dirty="0"/>
          </a:p>
          <a:p>
            <a:r>
              <a:rPr lang="tr-TR" dirty="0"/>
              <a:t>C=1.0 ise 62.56</a:t>
            </a:r>
          </a:p>
          <a:p>
            <a:r>
              <a:rPr lang="tr-TR" dirty="0"/>
              <a:t>     #C=10.0 ise 68.38</a:t>
            </a:r>
          </a:p>
          <a:p>
            <a:r>
              <a:rPr lang="tr-TR" dirty="0"/>
              <a:t>     #C=20.0 ise 70.08</a:t>
            </a:r>
          </a:p>
          <a:p>
            <a:r>
              <a:rPr lang="tr-TR" dirty="0"/>
              <a:t>     #C=50.0 ise 71.50</a:t>
            </a:r>
          </a:p>
          <a:p>
            <a:r>
              <a:rPr lang="tr-TR" dirty="0"/>
              <a:t>     #C=100.0 ise 72.81</a:t>
            </a:r>
          </a:p>
          <a:p>
            <a:r>
              <a:rPr lang="tr-TR" dirty="0"/>
              <a:t>     #C=5000.0 ise 76.43</a:t>
            </a:r>
          </a:p>
        </p:txBody>
      </p:sp>
      <p:pic>
        <p:nvPicPr>
          <p:cNvPr id="8" name="İçerik Yer Tutucusu 4">
            <a:extLst>
              <a:ext uri="{FF2B5EF4-FFF2-40B4-BE49-F238E27FC236}">
                <a16:creationId xmlns:a16="http://schemas.microsoft.com/office/drawing/2014/main" id="{D739E613-6288-7997-1F57-30E29FFC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79" y="1207142"/>
            <a:ext cx="3778621" cy="279415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A787D9A-E1B6-96B8-61B5-B284A4058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78" y="4001294"/>
            <a:ext cx="5151522" cy="288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0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66F276-9343-8AF4-0F59-15786668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KNN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4F8122-9438-7DCC-F709-DAD3D0BC1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KNeighborsClassifier</a:t>
            </a:r>
            <a:r>
              <a:rPr lang="tr-TR" dirty="0"/>
              <a:t>(</a:t>
            </a:r>
            <a:r>
              <a:rPr lang="tr-TR" dirty="0" err="1"/>
              <a:t>n_neighbors</a:t>
            </a:r>
            <a:r>
              <a:rPr lang="tr-TR" dirty="0"/>
              <a:t>=1, </a:t>
            </a:r>
            <a:r>
              <a:rPr lang="tr-TR" dirty="0" err="1"/>
              <a:t>metric</a:t>
            </a:r>
            <a:r>
              <a:rPr lang="tr-TR" dirty="0"/>
              <a:t>='</a:t>
            </a:r>
            <a:r>
              <a:rPr lang="tr-TR" dirty="0" err="1"/>
              <a:t>minkowski</a:t>
            </a:r>
            <a:r>
              <a:rPr lang="tr-TR" dirty="0"/>
              <a:t>', p = 2)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# p=1 </a:t>
            </a:r>
            <a:r>
              <a:rPr lang="tr-TR" dirty="0" err="1"/>
              <a:t>manhattan_distance</a:t>
            </a:r>
            <a:r>
              <a:rPr lang="tr-TR" dirty="0"/>
              <a:t> p=2 </a:t>
            </a:r>
            <a:r>
              <a:rPr lang="tr-TR" dirty="0" err="1"/>
              <a:t>euclidean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Euclidean</a:t>
            </a:r>
            <a:r>
              <a:rPr lang="tr-TR" dirty="0"/>
              <a:t> daha iyi sonuç verdiği için p=2 alındı.</a:t>
            </a:r>
          </a:p>
          <a:p>
            <a:endParaRPr lang="tr-TR" dirty="0"/>
          </a:p>
          <a:p>
            <a:r>
              <a:rPr lang="tr-TR" dirty="0" err="1"/>
              <a:t>n_neighbors</a:t>
            </a:r>
            <a:r>
              <a:rPr lang="tr-TR" dirty="0"/>
              <a:t> seçimi </a:t>
            </a:r>
            <a:r>
              <a:rPr lang="tr-TR" dirty="0" err="1"/>
              <a:t>findBbestKnnVariation</a:t>
            </a:r>
            <a:r>
              <a:rPr lang="tr-TR" dirty="0"/>
              <a:t>() </a:t>
            </a:r>
          </a:p>
          <a:p>
            <a:pPr marL="0" indent="0">
              <a:buNone/>
            </a:pPr>
            <a:r>
              <a:rPr lang="tr-TR" dirty="0"/>
              <a:t>Fonksiyonuyla yapılmıştır.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E0D1304-D403-BCD5-B12C-E23F6E276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72" y="3750392"/>
            <a:ext cx="36766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0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7AF371-EE88-499D-4790-2E7957E2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6B34AF5-CFD5-E471-7F3E-BD4D41077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87" y="1825625"/>
            <a:ext cx="7740626" cy="4351338"/>
          </a:xfrm>
        </p:spPr>
      </p:pic>
    </p:spTree>
    <p:extLst>
      <p:ext uri="{BB962C8B-B14F-4D97-AF65-F5344CB8AC3E}">
        <p14:creationId xmlns:p14="http://schemas.microsoft.com/office/powerpoint/2010/main" val="174659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812C34-D5F9-359E-40C2-3FB2C8DE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Feature</a:t>
            </a:r>
            <a:r>
              <a:rPr lang="tr-TR" dirty="0"/>
              <a:t> </a:t>
            </a:r>
            <a:r>
              <a:rPr lang="tr-TR" dirty="0" err="1"/>
              <a:t>Selection</a:t>
            </a:r>
            <a:r>
              <a:rPr lang="tr-TR" dirty="0"/>
              <a:t> Ve Optimizasyon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C17C8A-FBCD-2790-1A11-45F5E039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sklearn.feature_selection</a:t>
            </a:r>
            <a:r>
              <a:rPr lang="en-US" dirty="0"/>
              <a:t> import </a:t>
            </a:r>
            <a:r>
              <a:rPr lang="en-US" dirty="0" err="1"/>
              <a:t>SelectKBest</a:t>
            </a:r>
            <a:endParaRPr lang="tr-TR" dirty="0"/>
          </a:p>
          <a:p>
            <a:endParaRPr lang="tr-TR" dirty="0"/>
          </a:p>
          <a:p>
            <a:r>
              <a:rPr lang="tr-TR" dirty="0"/>
              <a:t>Chi-2</a:t>
            </a:r>
          </a:p>
          <a:p>
            <a:r>
              <a:rPr lang="tr-TR" dirty="0" err="1"/>
              <a:t>F_regression</a:t>
            </a:r>
            <a:endParaRPr lang="tr-TR" dirty="0"/>
          </a:p>
          <a:p>
            <a:r>
              <a:rPr lang="tr-TR" dirty="0" err="1"/>
              <a:t>Simulated</a:t>
            </a:r>
            <a:r>
              <a:rPr lang="tr-TR" dirty="0"/>
              <a:t> </a:t>
            </a:r>
            <a:r>
              <a:rPr lang="tr-TR" dirty="0" err="1"/>
              <a:t>Annealing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826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4B6519-EDFF-8AC1-9D84-B348C3CC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Chi-2</a:t>
            </a:r>
            <a:br>
              <a:rPr lang="tr-TR" dirty="0"/>
            </a:b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B922CAE-5B54-D618-8BD4-454552032E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944" y="1778528"/>
            <a:ext cx="5400000" cy="3600000"/>
          </a:xfr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C53521A-2A8B-E769-8180-9B09E53F83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8" y="1778528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12C73F-29A3-8F76-B922-3F9A1C1D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Simulated</a:t>
            </a:r>
            <a:r>
              <a:rPr lang="tr-TR" dirty="0"/>
              <a:t> </a:t>
            </a:r>
            <a:r>
              <a:rPr lang="tr-TR" dirty="0" err="1"/>
              <a:t>Annealing</a:t>
            </a:r>
            <a:endParaRPr lang="tr-TR" dirty="0"/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A5D5CCC6-4E88-AEEF-76A9-F0C24FB8F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167" y="1690688"/>
            <a:ext cx="10515600" cy="4351338"/>
          </a:xfrm>
        </p:spPr>
        <p:txBody>
          <a:bodyPr/>
          <a:lstStyle/>
          <a:p>
            <a:r>
              <a:rPr lang="tr-TR" dirty="0"/>
              <a:t>Y ekseni enerji sıcaklık olarak düşünebilir.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r>
              <a:rPr lang="tr-TR" dirty="0"/>
              <a:t>Amaç minimum noktaları bulmaktır.</a:t>
            </a:r>
          </a:p>
          <a:p>
            <a:pPr marL="0" indent="0">
              <a:buNone/>
            </a:pPr>
            <a:r>
              <a:rPr lang="tr-TR" dirty="0"/>
              <a:t>  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39109363-FF13-4C2E-3060-2C9D3DAC0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87" y="2425958"/>
            <a:ext cx="5282230" cy="42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C00673-6BB0-CFFF-F94D-2B010EEB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Accuracy</a:t>
            </a:r>
            <a:r>
              <a:rPr lang="tr-TR" dirty="0"/>
              <a:t> Sonuçları</a:t>
            </a:r>
          </a:p>
        </p:txBody>
      </p:sp>
      <p:graphicFrame>
        <p:nvGraphicFramePr>
          <p:cNvPr id="4" name="Grafik 3">
            <a:extLst>
              <a:ext uri="{FF2B5EF4-FFF2-40B4-BE49-F238E27FC236}">
                <a16:creationId xmlns:a16="http://schemas.microsoft.com/office/drawing/2014/main" id="{FA62ABF1-8D0D-01E5-9FFC-9F3933DCCD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781711"/>
              </p:ext>
            </p:extLst>
          </p:nvPr>
        </p:nvGraphicFramePr>
        <p:xfrm>
          <a:off x="213360" y="2633235"/>
          <a:ext cx="576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2E74A170-AC9B-25A3-43E1-828E03F519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069570"/>
              </p:ext>
            </p:extLst>
          </p:nvPr>
        </p:nvGraphicFramePr>
        <p:xfrm>
          <a:off x="6218640" y="2633235"/>
          <a:ext cx="576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6424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CC889A-41FA-96FE-B620-716EAD48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5DE16A59-3BA7-F138-A7BF-4551CC042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012164"/>
              </p:ext>
            </p:extLst>
          </p:nvPr>
        </p:nvGraphicFramePr>
        <p:xfrm>
          <a:off x="3216000" y="1927225"/>
          <a:ext cx="576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814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161F0C-171E-BDB5-17C7-3EE56233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3417F09-4AA4-DABE-5280-3A2699F9DE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7" y="108585"/>
            <a:ext cx="4320000" cy="360000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A46F51D-82C3-D6B5-F449-241D57ABFA8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64" y="108585"/>
            <a:ext cx="4320000" cy="360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D4640B9-71A6-FF11-DB8A-D2B4BCA8E17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1" y="3258000"/>
            <a:ext cx="43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3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EFDA3D-1786-1A4D-7E44-C94ADF04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FF5ED4D-7867-41FE-B923-B4507AC2C7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622" y="1495963"/>
            <a:ext cx="3600000" cy="432000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87F900E-7081-705A-E930-79B08D61414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963"/>
            <a:ext cx="3600000" cy="432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6C52052-CA2D-D073-155D-08DE63DFAB8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32" y="1495963"/>
            <a:ext cx="360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1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92FCBF-876A-5174-A6E8-76F2476F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Veri Setinin Tanıtımı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BF6BB4-DAB6-BDD0-6DEE-E47354582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Kuzey </a:t>
            </a:r>
            <a:r>
              <a:rPr lang="tr-TR" dirty="0" err="1"/>
              <a:t>Coloradodaki</a:t>
            </a:r>
            <a:r>
              <a:rPr lang="tr-TR" dirty="0"/>
              <a:t> Ulusal Ormanda 4 farklı vahşi yaşam alanından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30x30 </a:t>
            </a:r>
            <a:r>
              <a:rPr lang="tr-TR" dirty="0" err="1"/>
              <a:t>luk</a:t>
            </a:r>
            <a:r>
              <a:rPr lang="tr-TR" dirty="0"/>
              <a:t> alanlardaki ağaç verileri alınarak bu veri seti oluşturulmuştur.</a:t>
            </a:r>
          </a:p>
          <a:p>
            <a:endParaRPr lang="tr-TR" dirty="0"/>
          </a:p>
          <a:p>
            <a:r>
              <a:rPr lang="tr-TR" dirty="0"/>
              <a:t>15120x55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5430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AB7544-EB59-0064-C013-0106646A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Kodda yapılacak açıklamalara geçebiliriz.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47675D-E34E-E5FB-37D9-8A0F6198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1080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5B4B87-8757-991B-E829-4AB7518B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r-TR" dirty="0"/>
              <a:t>Bu veri seti ile ne yapılması isteniyor?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1598A0-CD79-6D9A-4928-601DB811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496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tr-TR" b="0" i="0" dirty="0">
                <a:effectLst/>
                <a:latin typeface="Inter"/>
              </a:rPr>
              <a:t>7 farklı ağaç(Orman örtüsü) tipi</a:t>
            </a:r>
          </a:p>
          <a:p>
            <a:r>
              <a:rPr lang="tr-TR" b="0" i="0" dirty="0">
                <a:effectLst/>
                <a:latin typeface="Inter"/>
              </a:rPr>
              <a:t>1 - </a:t>
            </a:r>
            <a:r>
              <a:rPr lang="tr-TR" b="0" i="0" dirty="0" err="1">
                <a:effectLst/>
                <a:latin typeface="Inter"/>
              </a:rPr>
              <a:t>Spruce</a:t>
            </a:r>
            <a:r>
              <a:rPr lang="tr-TR" b="0" i="0" dirty="0">
                <a:effectLst/>
                <a:latin typeface="Inter"/>
              </a:rPr>
              <a:t>/</a:t>
            </a:r>
            <a:r>
              <a:rPr lang="tr-TR" b="0" i="0" dirty="0" err="1">
                <a:effectLst/>
                <a:latin typeface="Inter"/>
              </a:rPr>
              <a:t>Fir</a:t>
            </a:r>
            <a:br>
              <a:rPr lang="tr-TR" dirty="0"/>
            </a:br>
            <a:r>
              <a:rPr lang="tr-TR" b="0" i="0" dirty="0">
                <a:effectLst/>
                <a:latin typeface="Inter"/>
              </a:rPr>
              <a:t>2 - </a:t>
            </a:r>
            <a:r>
              <a:rPr lang="tr-TR" b="0" i="0" dirty="0" err="1">
                <a:effectLst/>
                <a:latin typeface="Inter"/>
              </a:rPr>
              <a:t>Lodgepole</a:t>
            </a:r>
            <a:r>
              <a:rPr lang="tr-TR" b="0" i="0" dirty="0">
                <a:effectLst/>
                <a:latin typeface="Inter"/>
              </a:rPr>
              <a:t> Pine</a:t>
            </a:r>
            <a:br>
              <a:rPr lang="tr-TR" dirty="0"/>
            </a:br>
            <a:r>
              <a:rPr lang="tr-TR" b="0" i="0" dirty="0">
                <a:effectLst/>
                <a:latin typeface="Inter"/>
              </a:rPr>
              <a:t>3 - </a:t>
            </a:r>
            <a:r>
              <a:rPr lang="tr-TR" b="0" i="0" dirty="0" err="1">
                <a:effectLst/>
                <a:latin typeface="Inter"/>
              </a:rPr>
              <a:t>Ponderosa</a:t>
            </a:r>
            <a:r>
              <a:rPr lang="tr-TR" b="0" i="0" dirty="0">
                <a:effectLst/>
                <a:latin typeface="Inter"/>
              </a:rPr>
              <a:t> Pine</a:t>
            </a:r>
            <a:br>
              <a:rPr lang="tr-TR" dirty="0"/>
            </a:br>
            <a:r>
              <a:rPr lang="tr-TR" b="0" i="0" dirty="0">
                <a:effectLst/>
                <a:latin typeface="Inter"/>
              </a:rPr>
              <a:t>4 - </a:t>
            </a:r>
            <a:r>
              <a:rPr lang="tr-TR" b="0" i="0" dirty="0" err="1">
                <a:effectLst/>
                <a:latin typeface="Inter"/>
              </a:rPr>
              <a:t>Cottonwood</a:t>
            </a:r>
            <a:r>
              <a:rPr lang="tr-TR" b="0" i="0" dirty="0">
                <a:effectLst/>
                <a:latin typeface="Inter"/>
              </a:rPr>
              <a:t>/</a:t>
            </a:r>
            <a:r>
              <a:rPr lang="tr-TR" b="0" i="0" dirty="0" err="1">
                <a:effectLst/>
                <a:latin typeface="Inter"/>
              </a:rPr>
              <a:t>Willow</a:t>
            </a:r>
            <a:br>
              <a:rPr lang="tr-TR" dirty="0"/>
            </a:br>
            <a:r>
              <a:rPr lang="tr-TR" b="0" i="0" dirty="0">
                <a:effectLst/>
                <a:latin typeface="Inter"/>
              </a:rPr>
              <a:t>5 - </a:t>
            </a:r>
            <a:r>
              <a:rPr lang="tr-TR" b="0" i="0" dirty="0" err="1">
                <a:effectLst/>
                <a:latin typeface="Inter"/>
              </a:rPr>
              <a:t>Aspen</a:t>
            </a:r>
            <a:br>
              <a:rPr lang="tr-TR" dirty="0"/>
            </a:br>
            <a:r>
              <a:rPr lang="tr-TR" b="0" i="0" dirty="0">
                <a:effectLst/>
                <a:latin typeface="Inter"/>
              </a:rPr>
              <a:t>6 - Douglas-</a:t>
            </a:r>
            <a:r>
              <a:rPr lang="tr-TR" b="0" i="0" dirty="0" err="1">
                <a:effectLst/>
                <a:latin typeface="Inter"/>
              </a:rPr>
              <a:t>fir</a:t>
            </a:r>
            <a:br>
              <a:rPr lang="tr-TR" dirty="0"/>
            </a:br>
            <a:r>
              <a:rPr lang="tr-TR" b="0" i="0" dirty="0">
                <a:effectLst/>
                <a:latin typeface="Inter"/>
              </a:rPr>
              <a:t>7 – </a:t>
            </a:r>
            <a:r>
              <a:rPr lang="tr-TR" b="0" i="0" dirty="0" err="1">
                <a:effectLst/>
                <a:latin typeface="Inter"/>
              </a:rPr>
              <a:t>Krummholz</a:t>
            </a:r>
            <a:endParaRPr lang="tr-TR" b="0" i="0" dirty="0">
              <a:effectLst/>
              <a:latin typeface="Inter"/>
            </a:endParaRPr>
          </a:p>
          <a:p>
            <a:pPr marL="0" indent="0">
              <a:buNone/>
            </a:pPr>
            <a:endParaRPr lang="tr-TR" dirty="0">
              <a:latin typeface="Inter"/>
            </a:endParaRPr>
          </a:p>
          <a:p>
            <a:r>
              <a:rPr lang="tr-TR" dirty="0">
                <a:latin typeface="Inter"/>
              </a:rPr>
              <a:t>Verilen özellikler ile ,ağacın(Orman örtüsü) bu 7 ağaçtan hangisi olabileceğinin tahmini</a:t>
            </a:r>
          </a:p>
          <a:p>
            <a:endParaRPr lang="tr-TR" dirty="0">
              <a:latin typeface="Inter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0760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E72C00-7C45-A1B0-6B25-4A71EAF5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A9D0537-0905-02EB-80CF-FFCCF3715E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700000" cy="342000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9AAFB78-51CA-870F-097F-C892682B30A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03" y="-19312"/>
            <a:ext cx="5698800" cy="342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35933C6-850C-696D-43AE-ACD6164B726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" y="3438002"/>
            <a:ext cx="5698800" cy="342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5EE1255-EE20-91B1-926C-26D18B8F721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00" y="3400688"/>
            <a:ext cx="56988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6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7ABB1C-F95E-BDC0-C1EF-67FF1772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Veri Setinin Tanıtımı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65C707-48D1-409A-4745-E2AD6D11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 err="1"/>
              <a:t>Elevation</a:t>
            </a:r>
            <a:r>
              <a:rPr lang="tr-TR" dirty="0"/>
              <a:t>(Yükseklik)=Cm cinsinden yükseklik.</a:t>
            </a:r>
          </a:p>
          <a:p>
            <a:r>
              <a:rPr lang="tr-TR" dirty="0" err="1"/>
              <a:t>Aspect</a:t>
            </a:r>
            <a:r>
              <a:rPr lang="tr-TR" dirty="0"/>
              <a:t>(Görünüm--Yön) - Azimut cinsinden gövde dal oranı</a:t>
            </a:r>
          </a:p>
          <a:p>
            <a:r>
              <a:rPr lang="tr-TR" dirty="0" err="1"/>
              <a:t>Slope</a:t>
            </a:r>
            <a:r>
              <a:rPr lang="tr-TR" dirty="0"/>
              <a:t>(Eğim) - Derece cinsinden eğim</a:t>
            </a:r>
          </a:p>
          <a:p>
            <a:r>
              <a:rPr lang="tr-TR" dirty="0" err="1"/>
              <a:t>Horizontal_Distance_To_Hydrology</a:t>
            </a:r>
            <a:r>
              <a:rPr lang="tr-TR" dirty="0"/>
              <a:t>(Suya olan yatay mesafe/uzaklık)= Suya olan yatay uzaklık.</a:t>
            </a:r>
          </a:p>
          <a:p>
            <a:r>
              <a:rPr lang="tr-TR" dirty="0" err="1"/>
              <a:t>Vertical_Distance_To_Hydrology</a:t>
            </a:r>
            <a:r>
              <a:rPr lang="tr-TR" dirty="0"/>
              <a:t>(Suya olan dikey mesafe/uzaklık) = Suya olan dikey uzaklık.</a:t>
            </a:r>
          </a:p>
          <a:p>
            <a:r>
              <a:rPr lang="tr-TR" dirty="0" err="1"/>
              <a:t>Horizontal_Distance_To_Roadways</a:t>
            </a:r>
            <a:r>
              <a:rPr lang="tr-TR" dirty="0"/>
              <a:t>(Yola olan yatay mesafe/uzaklık)= Yola olan yatay uzaklık.</a:t>
            </a:r>
          </a:p>
          <a:p>
            <a:r>
              <a:rPr lang="tr-TR" dirty="0"/>
              <a:t>Hillshade_9am (0 </a:t>
            </a:r>
            <a:r>
              <a:rPr lang="tr-TR" dirty="0" err="1"/>
              <a:t>to</a:t>
            </a:r>
            <a:r>
              <a:rPr lang="tr-TR" dirty="0"/>
              <a:t> 255 </a:t>
            </a:r>
            <a:r>
              <a:rPr lang="tr-TR" dirty="0" err="1"/>
              <a:t>index</a:t>
            </a:r>
            <a:r>
              <a:rPr lang="tr-TR" dirty="0"/>
              <a:t>)(Tepe gölgesi)= </a:t>
            </a:r>
            <a:r>
              <a:rPr lang="tr-TR" dirty="0" err="1"/>
              <a:t>Hillshade</a:t>
            </a:r>
            <a:r>
              <a:rPr lang="tr-TR" dirty="0"/>
              <a:t> </a:t>
            </a:r>
            <a:r>
              <a:rPr lang="tr-TR" dirty="0" err="1"/>
              <a:t>index</a:t>
            </a:r>
            <a:r>
              <a:rPr lang="tr-TR" dirty="0"/>
              <a:t> at 9am(sabah 9)</a:t>
            </a:r>
          </a:p>
          <a:p>
            <a:r>
              <a:rPr lang="tr-TR" dirty="0" err="1"/>
              <a:t>Hillshade_Noon</a:t>
            </a:r>
            <a:r>
              <a:rPr lang="tr-TR" dirty="0"/>
              <a:t> (0 </a:t>
            </a:r>
            <a:r>
              <a:rPr lang="tr-TR" dirty="0" err="1"/>
              <a:t>to</a:t>
            </a:r>
            <a:r>
              <a:rPr lang="tr-TR" dirty="0"/>
              <a:t> 255 </a:t>
            </a:r>
            <a:r>
              <a:rPr lang="tr-TR" dirty="0" err="1"/>
              <a:t>index</a:t>
            </a:r>
            <a:r>
              <a:rPr lang="tr-TR" dirty="0"/>
              <a:t>)= </a:t>
            </a:r>
            <a:r>
              <a:rPr lang="tr-TR" dirty="0" err="1"/>
              <a:t>Hillshade</a:t>
            </a:r>
            <a:r>
              <a:rPr lang="tr-TR" dirty="0"/>
              <a:t> </a:t>
            </a:r>
            <a:r>
              <a:rPr lang="tr-TR" dirty="0" err="1"/>
              <a:t>index</a:t>
            </a:r>
            <a:r>
              <a:rPr lang="tr-TR" dirty="0"/>
              <a:t> (Öğle )</a:t>
            </a:r>
          </a:p>
          <a:p>
            <a:r>
              <a:rPr lang="tr-TR" dirty="0"/>
              <a:t>Hillshade_3pm (0 </a:t>
            </a:r>
            <a:r>
              <a:rPr lang="tr-TR" dirty="0" err="1"/>
              <a:t>to</a:t>
            </a:r>
            <a:r>
              <a:rPr lang="tr-TR" dirty="0"/>
              <a:t> 255 </a:t>
            </a:r>
            <a:r>
              <a:rPr lang="tr-TR" dirty="0" err="1"/>
              <a:t>index</a:t>
            </a:r>
            <a:r>
              <a:rPr lang="tr-TR" dirty="0"/>
              <a:t>)= </a:t>
            </a:r>
            <a:r>
              <a:rPr lang="tr-TR" dirty="0" err="1"/>
              <a:t>Hillshade</a:t>
            </a:r>
            <a:r>
              <a:rPr lang="tr-TR" dirty="0"/>
              <a:t> </a:t>
            </a:r>
            <a:r>
              <a:rPr lang="tr-TR" dirty="0" err="1"/>
              <a:t>index</a:t>
            </a:r>
            <a:r>
              <a:rPr lang="tr-TR" dirty="0"/>
              <a:t> at 3pm(Öğlen 3)</a:t>
            </a:r>
          </a:p>
          <a:p>
            <a:r>
              <a:rPr lang="tr-TR" dirty="0" err="1"/>
              <a:t>Horizontal_Distance_To_Fire_Points</a:t>
            </a:r>
            <a:r>
              <a:rPr lang="tr-TR" dirty="0"/>
              <a:t>(Orman yangını noktalarına olan yatay mesafe)=Orman yangını noktalarına olan yatay mesafe</a:t>
            </a:r>
          </a:p>
          <a:p>
            <a:r>
              <a:rPr lang="tr-TR" dirty="0" err="1"/>
              <a:t>Wilderness_Area</a:t>
            </a:r>
            <a:r>
              <a:rPr lang="tr-TR" dirty="0"/>
              <a:t> (4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, 0 = </a:t>
            </a:r>
            <a:r>
              <a:rPr lang="tr-TR" dirty="0" err="1"/>
              <a:t>absence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1 = presence)=Yaban hayatı derecelendirmesi</a:t>
            </a:r>
          </a:p>
          <a:p>
            <a:r>
              <a:rPr lang="tr-TR" dirty="0" err="1"/>
              <a:t>Soil_Type</a:t>
            </a:r>
            <a:r>
              <a:rPr lang="tr-TR" dirty="0"/>
              <a:t> (40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, 0 = </a:t>
            </a:r>
            <a:r>
              <a:rPr lang="tr-TR" dirty="0" err="1"/>
              <a:t>absence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1 = presence)(Toprak tipi)=Toprak tipi derecelendirmesi</a:t>
            </a:r>
          </a:p>
          <a:p>
            <a:r>
              <a:rPr lang="tr-TR" dirty="0" err="1">
                <a:solidFill>
                  <a:srgbClr val="C00000"/>
                </a:solidFill>
              </a:rPr>
              <a:t>Cover_Type</a:t>
            </a:r>
            <a:r>
              <a:rPr lang="tr-TR" dirty="0">
                <a:solidFill>
                  <a:srgbClr val="C00000"/>
                </a:solidFill>
              </a:rPr>
              <a:t> </a:t>
            </a:r>
            <a:r>
              <a:rPr lang="tr-TR" dirty="0"/>
              <a:t>(7 </a:t>
            </a:r>
            <a:r>
              <a:rPr lang="tr-TR" dirty="0" err="1"/>
              <a:t>types</a:t>
            </a:r>
            <a:r>
              <a:rPr lang="tr-TR" dirty="0"/>
              <a:t>, </a:t>
            </a:r>
            <a:r>
              <a:rPr lang="tr-TR" dirty="0" err="1"/>
              <a:t>integers</a:t>
            </a:r>
            <a:r>
              <a:rPr lang="tr-TR" dirty="0"/>
              <a:t> 1 </a:t>
            </a:r>
            <a:r>
              <a:rPr lang="tr-TR" dirty="0" err="1"/>
              <a:t>to</a:t>
            </a:r>
            <a:r>
              <a:rPr lang="tr-TR" dirty="0"/>
              <a:t> 7)(Bitki/Orman örtüsü)= Bitki/Orman örtüsü tipi derecelendirmesi</a:t>
            </a:r>
          </a:p>
        </p:txBody>
      </p:sp>
    </p:spTree>
    <p:extLst>
      <p:ext uri="{BB962C8B-B14F-4D97-AF65-F5344CB8AC3E}">
        <p14:creationId xmlns:p14="http://schemas.microsoft.com/office/powerpoint/2010/main" val="182064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12B13D-ADCA-631C-1C01-5815BDAC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843550B8-E08C-2B18-A9ED-A969F5BAED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8000"/>
            <a:ext cx="7200000" cy="6840000"/>
          </a:xfrm>
        </p:spPr>
      </p:pic>
    </p:spTree>
    <p:extLst>
      <p:ext uri="{BB962C8B-B14F-4D97-AF65-F5344CB8AC3E}">
        <p14:creationId xmlns:p14="http://schemas.microsoft.com/office/powerpoint/2010/main" val="128468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FA22C7-6183-FDC0-2EF7-F726A276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000" dirty="0"/>
              <a:t>			 		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34D5C16-4171-8E76-A848-3F7584FFF4D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78" y="913940"/>
            <a:ext cx="5400000" cy="4320000"/>
          </a:xfr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84D0CD41-6BF0-A5C0-71F7-F9FB3DECA6D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" y="913940"/>
            <a:ext cx="5400000" cy="43200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328C90E-348E-0849-288A-E34571743C8F}"/>
              </a:ext>
            </a:extLst>
          </p:cNvPr>
          <p:cNvSpPr txBox="1"/>
          <p:nvPr/>
        </p:nvSpPr>
        <p:spPr>
          <a:xfrm>
            <a:off x="1361440" y="5574728"/>
            <a:ext cx="317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Suya olan dikey ve yatay mesafe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97803CC-2F7F-42B8-1401-8D21D94B41B7}"/>
              </a:ext>
            </a:extLst>
          </p:cNvPr>
          <p:cNvSpPr txBox="1"/>
          <p:nvPr/>
        </p:nvSpPr>
        <p:spPr>
          <a:xfrm>
            <a:off x="7624980" y="557472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Öğlen 3 te dalların durumu</a:t>
            </a:r>
          </a:p>
        </p:txBody>
      </p:sp>
    </p:spTree>
    <p:extLst>
      <p:ext uri="{BB962C8B-B14F-4D97-AF65-F5344CB8AC3E}">
        <p14:creationId xmlns:p14="http://schemas.microsoft.com/office/powerpoint/2010/main" val="1968959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91506A-1647-91C3-5158-81BBE0E0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setinin hazırlanması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133008-C3DE-86EB-4D03-D7F99A5A7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İşlevi olmayan özellik sütunları kaldırıldı.</a:t>
            </a:r>
          </a:p>
          <a:p>
            <a:pPr marL="0" indent="0">
              <a:buNone/>
            </a:pPr>
            <a:r>
              <a:rPr lang="fr-FR" dirty="0"/>
              <a:t>['Id','Soil_Type7','Soil_Type15’]</a:t>
            </a:r>
            <a:endParaRPr lang="tr-TR" dirty="0"/>
          </a:p>
          <a:p>
            <a:endParaRPr lang="tr-TR" dirty="0"/>
          </a:p>
          <a:p>
            <a:r>
              <a:rPr lang="tr-TR" dirty="0"/>
              <a:t>Veri seti %20 test, %80 </a:t>
            </a:r>
            <a:r>
              <a:rPr lang="tr-TR" dirty="0" err="1"/>
              <a:t>train</a:t>
            </a:r>
            <a:r>
              <a:rPr lang="tr-TR" dirty="0"/>
              <a:t> ve %30 test,%70 </a:t>
            </a:r>
            <a:r>
              <a:rPr lang="tr-TR" dirty="0" err="1"/>
              <a:t>train</a:t>
            </a:r>
            <a:r>
              <a:rPr lang="tr-TR" dirty="0"/>
              <a:t> olmak üzere 2 farklı veri olarak hazırlanıyor.</a:t>
            </a:r>
          </a:p>
          <a:p>
            <a:pPr marL="0" indent="0">
              <a:buNone/>
            </a:pPr>
            <a:r>
              <a:rPr lang="tr-TR" dirty="0"/>
              <a:t>  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906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76C35-5ADE-38AD-FEB3-57CB0606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Veriler hangi modeller ile eğitildi?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4BCD76-3AD7-E40E-3269-C9C66929D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SVM(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vector</a:t>
            </a:r>
            <a:r>
              <a:rPr lang="tr-TR" dirty="0"/>
              <a:t> </a:t>
            </a:r>
            <a:r>
              <a:rPr lang="tr-TR" dirty="0" err="1"/>
              <a:t>machine</a:t>
            </a:r>
            <a:r>
              <a:rPr lang="tr-TR" dirty="0"/>
              <a:t>)</a:t>
            </a:r>
          </a:p>
          <a:p>
            <a:endParaRPr lang="tr-TR" dirty="0"/>
          </a:p>
          <a:p>
            <a:r>
              <a:rPr lang="tr-TR" dirty="0"/>
              <a:t>KNN(K- </a:t>
            </a:r>
            <a:r>
              <a:rPr lang="tr-TR" dirty="0" err="1"/>
              <a:t>Nearest</a:t>
            </a:r>
            <a:r>
              <a:rPr lang="tr-TR" dirty="0"/>
              <a:t> </a:t>
            </a:r>
            <a:r>
              <a:rPr lang="tr-TR" dirty="0" err="1"/>
              <a:t>Neighbours</a:t>
            </a:r>
            <a:r>
              <a:rPr lang="tr-TR" dirty="0"/>
              <a:t>)</a:t>
            </a:r>
          </a:p>
          <a:p>
            <a:endParaRPr lang="tr-TR" dirty="0"/>
          </a:p>
          <a:p>
            <a:r>
              <a:rPr lang="tr-TR" dirty="0"/>
              <a:t>DT(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5920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</TotalTime>
  <Words>565</Words>
  <Application>Microsoft Office PowerPoint</Application>
  <PresentationFormat>Geniş ekran</PresentationFormat>
  <Paragraphs>81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Inter</vt:lpstr>
      <vt:lpstr>Office Theme</vt:lpstr>
      <vt:lpstr>Ağaç Sınıflandırma</vt:lpstr>
      <vt:lpstr>Veri Setinin Tanıtımı</vt:lpstr>
      <vt:lpstr>Bu veri seti ile ne yapılması isteniyor?</vt:lpstr>
      <vt:lpstr>PowerPoint Sunusu</vt:lpstr>
      <vt:lpstr>Veri Setinin Tanıtımı</vt:lpstr>
      <vt:lpstr>PowerPoint Sunusu</vt:lpstr>
      <vt:lpstr>      </vt:lpstr>
      <vt:lpstr>Veri setinin hazırlanması</vt:lpstr>
      <vt:lpstr>Veriler hangi modeller ile eğitildi?</vt:lpstr>
      <vt:lpstr>SVM</vt:lpstr>
      <vt:lpstr>KNN</vt:lpstr>
      <vt:lpstr>DT</vt:lpstr>
      <vt:lpstr>Feature Selection Ve Optimizasyon</vt:lpstr>
      <vt:lpstr>Chi-2 </vt:lpstr>
      <vt:lpstr>Simulated Annealing</vt:lpstr>
      <vt:lpstr>Accuracy Sonuçları</vt:lpstr>
      <vt:lpstr>PowerPoint Sunusu</vt:lpstr>
      <vt:lpstr>PowerPoint Sunusu</vt:lpstr>
      <vt:lpstr>PowerPoint Sunusu</vt:lpstr>
      <vt:lpstr>Kodda yapılacak açıklamalara geçebiliriz.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Ağaç Sınıflandırma</dc:title>
  <dc:creator>muhammet fatih aydoğdu</dc:creator>
  <cp:lastModifiedBy>muhammet fatih aydoğdu</cp:lastModifiedBy>
  <cp:revision>19</cp:revision>
  <dcterms:created xsi:type="dcterms:W3CDTF">2023-01-04T20:16:06Z</dcterms:created>
  <dcterms:modified xsi:type="dcterms:W3CDTF">2023-01-08T18:47:46Z</dcterms:modified>
</cp:coreProperties>
</file>